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0" r:id="rId1"/>
  </p:sldMasterIdLst>
  <p:notesMasterIdLst>
    <p:notesMasterId r:id="rId17"/>
  </p:notesMasterIdLst>
  <p:sldIdLst>
    <p:sldId id="257" r:id="rId2"/>
    <p:sldId id="291" r:id="rId3"/>
    <p:sldId id="289" r:id="rId4"/>
    <p:sldId id="292" r:id="rId5"/>
    <p:sldId id="265" r:id="rId6"/>
    <p:sldId id="284" r:id="rId7"/>
    <p:sldId id="286" r:id="rId8"/>
    <p:sldId id="287" r:id="rId9"/>
    <p:sldId id="300" r:id="rId10"/>
    <p:sldId id="288" r:id="rId11"/>
    <p:sldId id="269" r:id="rId12"/>
    <p:sldId id="302" r:id="rId13"/>
    <p:sldId id="303" r:id="rId14"/>
    <p:sldId id="259" r:id="rId15"/>
    <p:sldId id="276" r:id="rId1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9B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Orta Stil 3 - Vurgu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18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-36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48BB45-F199-44AC-8093-2EE6F8D0FDEA}" type="datetimeFigureOut">
              <a:rPr lang="tr-TR" smtClean="0"/>
              <a:t>2.04.2019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14325E-175E-4997-B95E-AD5F5297A4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2844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14325E-175E-4997-B95E-AD5F5297A4D5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3501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850A2-A292-426F-A378-E8529FC171D6}" type="datetime1">
              <a:rPr lang="tr-TR" smtClean="0"/>
              <a:t>2.04.2019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YTU Erasmus+ Program Birimi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0B34E-BCC5-45D8-9C5D-D5BEB3264A01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0772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37D6D-50CE-47F7-98EF-026CCC79FBAB}" type="datetime1">
              <a:rPr lang="tr-TR" smtClean="0"/>
              <a:t>2.04.2019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YTU Erasmus+ Program Birimi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0B34E-BCC5-45D8-9C5D-D5BEB3264A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4326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704E-E22A-499B-A5C7-803943AC45CF}" type="datetime1">
              <a:rPr lang="tr-TR" smtClean="0"/>
              <a:t>2.04.2019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YTU Erasmus+ Program Birimi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0B34E-BCC5-45D8-9C5D-D5BEB3264A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445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1F38E-F36B-4369-9259-9A46049D1246}" type="datetime1">
              <a:rPr lang="tr-TR" smtClean="0"/>
              <a:t>2.04.2019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YTU Erasmus+ Program Birimi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0B34E-BCC5-45D8-9C5D-D5BEB3264A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5265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056E-5A42-4C4C-9302-F7750FA5CC01}" type="datetime1">
              <a:rPr lang="tr-TR" smtClean="0"/>
              <a:t>2.04.2019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YTU Erasmus+ Program Birimi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0B34E-BCC5-45D8-9C5D-D5BEB3264A01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3061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13DEB-1A6C-43DC-B74A-4711713C0266}" type="datetime1">
              <a:rPr lang="tr-TR" smtClean="0"/>
              <a:t>2.04.2019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YTU Erasmus+ Program Birimi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0B34E-BCC5-45D8-9C5D-D5BEB3264A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1652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30860-1C2C-4867-87DC-43096E65EA6B}" type="datetime1">
              <a:rPr lang="tr-TR" smtClean="0"/>
              <a:t>2.04.2019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YTU Erasmus+ Program Birimi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0B34E-BCC5-45D8-9C5D-D5BEB3264A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7348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05266-43F9-400C-8A3A-AC0B9B20A8EC}" type="datetime1">
              <a:rPr lang="tr-TR" smtClean="0"/>
              <a:t>2.04.2019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YTU Erasmus+ Program Birimi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0B34E-BCC5-45D8-9C5D-D5BEB3264A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869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6169-3060-4B4E-9F7B-B768B0182286}" type="datetime1">
              <a:rPr lang="tr-TR" smtClean="0"/>
              <a:t>2.04.2019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YTU Erasmus+ Program Birimi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0B34E-BCC5-45D8-9C5D-D5BEB3264A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9997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E831260-8D65-431A-B182-2EB6AD92F040}" type="datetime1">
              <a:rPr lang="tr-TR" smtClean="0"/>
              <a:t>2.04.2019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YTU Erasmus+ Program Birimi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660B34E-BCC5-45D8-9C5D-D5BEB3264A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2807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685F1-82CD-4AF3-B482-6025363AAF15}" type="datetime1">
              <a:rPr lang="tr-TR" smtClean="0"/>
              <a:t>2.04.2019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YTU Erasmus+ Program Birimi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0B34E-BCC5-45D8-9C5D-D5BEB3264A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3549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2B4DF9D-FE79-4747-9BE2-BA36D57DCC1D}" type="datetime1">
              <a:rPr lang="tr-TR" smtClean="0"/>
              <a:t>2.04.2019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YTU Erasmus+ Program Birimi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660B34E-BCC5-45D8-9C5D-D5BEB3264A01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0909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u.yildiz.edu.tr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u.yildiz.edu.tr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u.yildiz.edu.tr/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197357" y="2159726"/>
            <a:ext cx="7922380" cy="2220685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>
                <a:solidFill>
                  <a:srgbClr val="002060"/>
                </a:solidFill>
              </a:rPr>
              <a:t>ERASMUS+ ÖĞRENCİ HAREKETLİLİĞİ</a:t>
            </a:r>
            <a:br>
              <a:rPr lang="tr-TR" sz="4000" dirty="0" smtClean="0">
                <a:solidFill>
                  <a:srgbClr val="002060"/>
                </a:solidFill>
              </a:rPr>
            </a:br>
            <a:r>
              <a:rPr lang="tr-TR" sz="3600" dirty="0" smtClean="0">
                <a:solidFill>
                  <a:srgbClr val="002060"/>
                </a:solidFill>
              </a:rPr>
              <a:t>Staj Faaliyeti</a:t>
            </a:r>
            <a:r>
              <a:rPr lang="tr-TR" sz="4000" dirty="0" smtClean="0">
                <a:solidFill>
                  <a:srgbClr val="002060"/>
                </a:solidFill>
              </a:rPr>
              <a:t/>
            </a:r>
            <a:br>
              <a:rPr lang="tr-TR" sz="4000" dirty="0" smtClean="0">
                <a:solidFill>
                  <a:srgbClr val="002060"/>
                </a:solidFill>
              </a:rPr>
            </a:br>
            <a:r>
              <a:rPr lang="tr-TR" sz="3200" dirty="0" smtClean="0">
                <a:solidFill>
                  <a:srgbClr val="002060"/>
                </a:solidFill>
              </a:rPr>
              <a:t>Oryantasyon Sunumu</a:t>
            </a:r>
            <a:br>
              <a:rPr lang="tr-TR" sz="3200" dirty="0" smtClean="0">
                <a:solidFill>
                  <a:srgbClr val="002060"/>
                </a:solidFill>
              </a:rPr>
            </a:br>
            <a:r>
              <a:rPr lang="tr-TR" sz="2800" dirty="0" smtClean="0">
                <a:solidFill>
                  <a:srgbClr val="002060"/>
                </a:solidFill>
              </a:rPr>
              <a:t>02 Nisan 2019</a:t>
            </a:r>
            <a:endParaRPr lang="tr-TR" sz="2800" dirty="0">
              <a:solidFill>
                <a:srgbClr val="002060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YTU Erasmus+ Program Birimi</a:t>
            </a:r>
            <a:endParaRPr lang="tr-TR" dirty="0"/>
          </a:p>
        </p:txBody>
      </p:sp>
      <p:sp>
        <p:nvSpPr>
          <p:cNvPr id="5" name="Unvan 1"/>
          <p:cNvSpPr txBox="1">
            <a:spLocks/>
          </p:cNvSpPr>
          <p:nvPr/>
        </p:nvSpPr>
        <p:spPr>
          <a:xfrm>
            <a:off x="2281644" y="696686"/>
            <a:ext cx="8596667" cy="130279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sz="2000" b="1" dirty="0" smtClean="0">
                <a:solidFill>
                  <a:srgbClr val="002060"/>
                </a:solidFill>
              </a:rPr>
              <a:t>YILDIZ TEKNİK ÜNİVERSİTESİ</a:t>
            </a:r>
          </a:p>
          <a:p>
            <a:r>
              <a:rPr lang="tr-TR" sz="2000" b="1" dirty="0" smtClean="0">
                <a:solidFill>
                  <a:srgbClr val="002060"/>
                </a:solidFill>
              </a:rPr>
              <a:t>Uluslararası İlişkiler Koordinatörlüğü</a:t>
            </a:r>
          </a:p>
          <a:p>
            <a:r>
              <a:rPr lang="tr-TR" sz="2000" b="1" dirty="0" smtClean="0">
                <a:solidFill>
                  <a:srgbClr val="002060"/>
                </a:solidFill>
              </a:rPr>
              <a:t>Erasmus+ Program Birimi</a:t>
            </a:r>
            <a:endParaRPr lang="tr-TR" sz="2000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https://upload.wikimedia.org/wikipedia/tr/3/31/Y%C4%B1ld%C4%B1z_Teknik_%C3%9Cniversitesi_Logo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341" y="426718"/>
            <a:ext cx="1414056" cy="1400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up 8"/>
          <p:cNvGrpSpPr/>
          <p:nvPr/>
        </p:nvGrpSpPr>
        <p:grpSpPr>
          <a:xfrm>
            <a:off x="2973885" y="5076955"/>
            <a:ext cx="3475042" cy="929210"/>
            <a:chOff x="6722703" y="5605802"/>
            <a:chExt cx="3606093" cy="957921"/>
          </a:xfrm>
        </p:grpSpPr>
        <p:pic>
          <p:nvPicPr>
            <p:cNvPr id="10" name="Resim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22703" y="5623966"/>
              <a:ext cx="1711141" cy="939757"/>
            </a:xfrm>
            <a:prstGeom prst="rect">
              <a:avLst/>
            </a:prstGeom>
          </p:spPr>
        </p:pic>
        <p:pic>
          <p:nvPicPr>
            <p:cNvPr id="11" name="Resim 10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37384" y="5605802"/>
              <a:ext cx="1791412" cy="939757"/>
            </a:xfrm>
            <a:prstGeom prst="rect">
              <a:avLst/>
            </a:prstGeom>
          </p:spPr>
        </p:pic>
      </p:grpSp>
      <p:pic>
        <p:nvPicPr>
          <p:cNvPr id="12" name="Picture 2" descr="C:\Users\GT\Desktop\EU flag-Erasmus+_vect_POS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927" y="5094575"/>
            <a:ext cx="3022285" cy="863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511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YTU Erasmus+ Program Birimi</a:t>
            </a:r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4484881" y="2016425"/>
            <a:ext cx="692334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8000" dirty="0" smtClean="0">
                <a:solidFill>
                  <a:srgbClr val="0070C0"/>
                </a:solidFill>
              </a:rPr>
              <a:t>FAALİYET </a:t>
            </a:r>
          </a:p>
          <a:p>
            <a:pPr algn="just"/>
            <a:r>
              <a:rPr lang="tr-TR" sz="8000" dirty="0" smtClean="0">
                <a:solidFill>
                  <a:srgbClr val="0070C0"/>
                </a:solidFill>
              </a:rPr>
              <a:t>SONRASI</a:t>
            </a:r>
            <a:endParaRPr lang="tr-TR" sz="8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85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97280" y="695906"/>
            <a:ext cx="10058400" cy="1450757"/>
          </a:xfrm>
        </p:spPr>
        <p:txBody>
          <a:bodyPr>
            <a:normAutofit/>
          </a:bodyPr>
          <a:lstStyle/>
          <a:p>
            <a:r>
              <a:rPr lang="tr-TR" sz="4400" dirty="0"/>
              <a:t>Faaliyet </a:t>
            </a:r>
            <a:r>
              <a:rPr lang="tr-TR" sz="4400" dirty="0" smtClean="0"/>
              <a:t>sonrası - Belgeler</a:t>
            </a:r>
            <a:r>
              <a:rPr lang="tr-TR" sz="4400" dirty="0"/>
              <a:t/>
            </a:r>
            <a:br>
              <a:rPr lang="tr-TR" sz="4400" dirty="0"/>
            </a:br>
            <a:endParaRPr lang="tr-TR" sz="4400" dirty="0"/>
          </a:p>
        </p:txBody>
      </p:sp>
      <p:sp>
        <p:nvSpPr>
          <p:cNvPr id="7" name="Altbilgi Yer Tutucusu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YTU Erasmus+ Program Birimi</a:t>
            </a:r>
            <a:endParaRPr lang="tr-TR"/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1097280" y="2011680"/>
            <a:ext cx="9440090" cy="4223657"/>
          </a:xfrm>
          <a:prstGeom prst="rect">
            <a:avLst/>
          </a:prstGeom>
        </p:spPr>
        <p:txBody>
          <a:bodyPr numCol="1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/>
              <a:t>Giden Öğrenci Denetim Formu – Dönüş </a:t>
            </a:r>
            <a:r>
              <a:rPr lang="tr-TR" dirty="0" smtClean="0"/>
              <a:t>(</a:t>
            </a:r>
            <a:r>
              <a:rPr lang="tr-TR" dirty="0" smtClean="0">
                <a:hlinkClick r:id="rId2"/>
              </a:rPr>
              <a:t>www.erasmus.yildiz.edu.tr</a:t>
            </a:r>
            <a:r>
              <a:rPr lang="tr-TR" dirty="0" smtClean="0"/>
              <a:t> / Formlar)</a:t>
            </a:r>
          </a:p>
          <a:p>
            <a:pPr marL="0" indent="0">
              <a:buNone/>
            </a:pPr>
            <a:endParaRPr lang="tr-TR" sz="23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tr-TR" sz="1800" dirty="0" smtClean="0"/>
              <a:t>Learning </a:t>
            </a:r>
            <a:r>
              <a:rPr lang="tr-TR" sz="1800" dirty="0" err="1" smtClean="0"/>
              <a:t>Agreement</a:t>
            </a:r>
            <a:r>
              <a:rPr lang="tr-TR" sz="1800" dirty="0" smtClean="0"/>
              <a:t>- </a:t>
            </a:r>
            <a:r>
              <a:rPr lang="tr-TR" sz="1800" dirty="0" err="1" smtClean="0"/>
              <a:t>After</a:t>
            </a:r>
            <a:r>
              <a:rPr lang="tr-TR" sz="1800" dirty="0" smtClean="0"/>
              <a:t> </a:t>
            </a:r>
            <a:r>
              <a:rPr lang="tr-TR" sz="1800" dirty="0" err="1" smtClean="0"/>
              <a:t>the</a:t>
            </a:r>
            <a:r>
              <a:rPr lang="tr-TR" sz="1800" dirty="0" smtClean="0"/>
              <a:t> </a:t>
            </a:r>
            <a:r>
              <a:rPr lang="tr-TR" sz="1800" dirty="0" err="1" smtClean="0"/>
              <a:t>Mobility</a:t>
            </a:r>
            <a:endParaRPr lang="tr-TR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tr-TR" sz="1800" dirty="0" smtClean="0"/>
              <a:t>Staj Bilgi Formu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1800" dirty="0" smtClean="0"/>
              <a:t>İntibak-B Formu ve Fakülte/Enstitü Yönetim Kurulu Kararı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1800" dirty="0" smtClean="0"/>
              <a:t>OLS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1800" dirty="0" smtClean="0"/>
              <a:t>Çevrimiçi Anket</a:t>
            </a:r>
          </a:p>
        </p:txBody>
      </p:sp>
      <p:sp>
        <p:nvSpPr>
          <p:cNvPr id="6" name="Sağ Ayraç 5"/>
          <p:cNvSpPr/>
          <p:nvPr/>
        </p:nvSpPr>
        <p:spPr>
          <a:xfrm>
            <a:off x="6723017" y="3031364"/>
            <a:ext cx="409301" cy="1314214"/>
          </a:xfrm>
          <a:prstGeom prst="rightBrace">
            <a:avLst>
              <a:gd name="adj1" fmla="val 8333"/>
              <a:gd name="adj2" fmla="val 51814"/>
            </a:avLst>
          </a:prstGeom>
          <a:ln w="76200" cmpd="dbl">
            <a:solidFill>
              <a:srgbClr val="BB9B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Metin kutusu 1"/>
          <p:cNvSpPr txBox="1"/>
          <p:nvPr/>
        </p:nvSpPr>
        <p:spPr>
          <a:xfrm>
            <a:off x="7750628" y="3498053"/>
            <a:ext cx="2978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%20’lik Hibe Ödemesi/İade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46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97280" y="695906"/>
            <a:ext cx="10058400" cy="1450757"/>
          </a:xfrm>
        </p:spPr>
        <p:txBody>
          <a:bodyPr>
            <a:normAutofit/>
          </a:bodyPr>
          <a:lstStyle/>
          <a:p>
            <a:r>
              <a:rPr lang="tr-TR" sz="4400" dirty="0"/>
              <a:t>Faaliyet </a:t>
            </a:r>
            <a:r>
              <a:rPr lang="tr-TR" sz="4400" dirty="0" smtClean="0"/>
              <a:t>sonrası - Belgeler</a:t>
            </a:r>
            <a:r>
              <a:rPr lang="tr-TR" sz="4400" dirty="0"/>
              <a:t/>
            </a:r>
            <a:br>
              <a:rPr lang="tr-TR" sz="4400" dirty="0"/>
            </a:br>
            <a:endParaRPr lang="tr-TR" sz="4400" dirty="0"/>
          </a:p>
        </p:txBody>
      </p:sp>
      <p:sp>
        <p:nvSpPr>
          <p:cNvPr id="7" name="Altbilgi Yer Tutucusu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YTU Erasmus+ Program Birimi</a:t>
            </a:r>
            <a:endParaRPr lang="tr-TR"/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1097280" y="2487750"/>
            <a:ext cx="9201751" cy="2317626"/>
          </a:xfrm>
          <a:prstGeom prst="rect">
            <a:avLst/>
          </a:prstGeom>
        </p:spPr>
        <p:txBody>
          <a:bodyPr numCol="1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/>
              <a:t>Learning </a:t>
            </a:r>
            <a:r>
              <a:rPr lang="tr-TR" b="1" dirty="0" err="1" smtClean="0"/>
              <a:t>Agreement</a:t>
            </a:r>
            <a:r>
              <a:rPr lang="tr-TR" b="1" dirty="0" smtClean="0"/>
              <a:t> - </a:t>
            </a:r>
            <a:r>
              <a:rPr lang="tr-TR" b="1" dirty="0" err="1" smtClean="0"/>
              <a:t>After</a:t>
            </a:r>
            <a:r>
              <a:rPr lang="tr-TR" b="1" dirty="0" smtClean="0"/>
              <a:t> </a:t>
            </a:r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Mobility</a:t>
            </a:r>
            <a:endParaRPr lang="tr-TR" dirty="0" smtClean="0"/>
          </a:p>
          <a:p>
            <a:pPr marL="0" indent="0">
              <a:buNone/>
            </a:pPr>
            <a:endParaRPr lang="tr-TR" sz="23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tr-TR" sz="1800" dirty="0" smtClean="0"/>
              <a:t>Misafir olduğunuz kurumdan, faaliyetinizi tamamlayınca alacağınız, faaliyet başlangıç ve bitiş tarihlerinizi gösteren imzalı/mühürlü belge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1800" dirty="0" smtClean="0">
                <a:solidFill>
                  <a:srgbClr val="FF0000"/>
                </a:solidFill>
              </a:rPr>
              <a:t>60 günün altındaki staj faaliyetleri geçersizdir!</a:t>
            </a:r>
          </a:p>
        </p:txBody>
      </p:sp>
    </p:spTree>
    <p:extLst>
      <p:ext uri="{BB962C8B-B14F-4D97-AF65-F5344CB8AC3E}">
        <p14:creationId xmlns:p14="http://schemas.microsoft.com/office/powerpoint/2010/main" val="19903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68387" y="643541"/>
            <a:ext cx="10058400" cy="1450757"/>
          </a:xfrm>
        </p:spPr>
        <p:txBody>
          <a:bodyPr>
            <a:normAutofit/>
          </a:bodyPr>
          <a:lstStyle/>
          <a:p>
            <a:r>
              <a:rPr lang="tr-TR" sz="4400" dirty="0"/>
              <a:t>Faaliyet </a:t>
            </a:r>
            <a:r>
              <a:rPr lang="tr-TR" sz="4400" dirty="0" smtClean="0"/>
              <a:t>sonrası - Belgeler</a:t>
            </a:r>
            <a:r>
              <a:rPr lang="tr-TR" sz="4400" dirty="0"/>
              <a:t/>
            </a:r>
            <a:br>
              <a:rPr lang="tr-TR" sz="4400" dirty="0"/>
            </a:br>
            <a:endParaRPr lang="tr-TR" sz="4400" dirty="0"/>
          </a:p>
        </p:txBody>
      </p:sp>
      <p:sp>
        <p:nvSpPr>
          <p:cNvPr id="7" name="Altbilgi Yer Tutucusu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YTU Erasmus+ Program Birimi</a:t>
            </a:r>
            <a:endParaRPr lang="tr-TR"/>
          </a:p>
        </p:txBody>
      </p:sp>
      <p:sp>
        <p:nvSpPr>
          <p:cNvPr id="6" name="İçerik Yer Tutucusu 2"/>
          <p:cNvSpPr>
            <a:spLocks noGrp="1"/>
          </p:cNvSpPr>
          <p:nvPr>
            <p:ph sz="half" idx="4294967295"/>
          </p:nvPr>
        </p:nvSpPr>
        <p:spPr>
          <a:xfrm>
            <a:off x="1068387" y="2421617"/>
            <a:ext cx="9353006" cy="257710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tr-TR" sz="1800" b="1" dirty="0" smtClean="0"/>
              <a:t>İntibak </a:t>
            </a:r>
            <a:r>
              <a:rPr lang="tr-TR" sz="1800" b="1" dirty="0"/>
              <a:t>– </a:t>
            </a:r>
            <a:r>
              <a:rPr lang="tr-TR" sz="1800" b="1" dirty="0" smtClean="0"/>
              <a:t>B </a:t>
            </a:r>
            <a:r>
              <a:rPr lang="tr-TR" sz="1800" b="1" dirty="0"/>
              <a:t>Formu ve </a:t>
            </a:r>
            <a:r>
              <a:rPr lang="tr-TR" sz="1800" b="1" dirty="0" smtClean="0"/>
              <a:t>Fakülte/Enstitü </a:t>
            </a:r>
            <a:r>
              <a:rPr lang="tr-TR" sz="1800" b="1" dirty="0"/>
              <a:t>Yönetim Kurulu Kararı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1600" dirty="0" smtClean="0"/>
              <a:t>Erasmus</a:t>
            </a:r>
            <a:r>
              <a:rPr lang="tr-TR" sz="1600" dirty="0"/>
              <a:t>+ stajının YTÜ’de intibak edilmesini sağlayan form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1600" dirty="0" err="1"/>
              <a:t>LA’deki</a:t>
            </a:r>
            <a:r>
              <a:rPr lang="tr-TR" sz="1600" dirty="0"/>
              <a:t> staj bilgileri İntibak Formuna aynen yazılmalı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1600" dirty="0"/>
              <a:t>Form bölüm koordinatörü, bölüm staj komisyonu ve bölüm başkanı tarafından imzalanmalı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1600" dirty="0"/>
              <a:t>Form, Fakülte Yönetim Kurulu Kararı (FYKK) ile </a:t>
            </a:r>
            <a:r>
              <a:rPr lang="tr-TR" sz="1600" u="sng" dirty="0"/>
              <a:t>bölüm tarafından</a:t>
            </a:r>
            <a:r>
              <a:rPr lang="tr-TR" sz="1600" dirty="0"/>
              <a:t> Erasmus+ Program Birimine iletilmeli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1600" dirty="0"/>
              <a:t>Form ve FYKK, Erasmus+ Program Birimine ulaştıktan </a:t>
            </a:r>
            <a:r>
              <a:rPr lang="tr-TR" sz="1600" u="sng" dirty="0"/>
              <a:t>sonra </a:t>
            </a:r>
            <a:r>
              <a:rPr lang="tr-TR" sz="1600" dirty="0" smtClean="0"/>
              <a:t>öğrenci dönüş dosyasını </a:t>
            </a:r>
            <a:r>
              <a:rPr lang="tr-TR" sz="1600" dirty="0"/>
              <a:t>teslim edebilir</a:t>
            </a:r>
          </a:p>
          <a:p>
            <a:pPr lvl="1">
              <a:buFont typeface="Arial" panose="020B0604020202020204" pitchFamily="34" charset="0"/>
              <a:buChar char="•"/>
            </a:pPr>
            <a:endParaRPr lang="tr-TR" sz="1400" dirty="0" smtClean="0"/>
          </a:p>
        </p:txBody>
      </p:sp>
    </p:spTree>
    <p:extLst>
      <p:ext uri="{BB962C8B-B14F-4D97-AF65-F5344CB8AC3E}">
        <p14:creationId xmlns:p14="http://schemas.microsoft.com/office/powerpoint/2010/main" val="325983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17265" y="635726"/>
            <a:ext cx="9938415" cy="1005840"/>
          </a:xfrm>
        </p:spPr>
        <p:txBody>
          <a:bodyPr>
            <a:normAutofit/>
          </a:bodyPr>
          <a:lstStyle/>
          <a:p>
            <a:r>
              <a:rPr lang="tr-TR" sz="4400" dirty="0"/>
              <a:t>Web sayfası, </a:t>
            </a:r>
            <a:r>
              <a:rPr lang="tr-TR" sz="4400" dirty="0" smtClean="0"/>
              <a:t>İletişim</a:t>
            </a:r>
            <a:r>
              <a:rPr lang="tr-TR" sz="4400" dirty="0"/>
              <a:t>, D</a:t>
            </a:r>
            <a:r>
              <a:rPr lang="tr-TR" sz="4400" dirty="0" smtClean="0"/>
              <a:t>uyurular</a:t>
            </a:r>
            <a:endParaRPr lang="tr-TR" sz="4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17265" y="2002972"/>
            <a:ext cx="9685866" cy="3933888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tr-TR" sz="2200" dirty="0" smtClean="0"/>
              <a:t> Erasmus+ Öğrenci Hareketliliği ile ilgili tüm bilgilendirmeler web sayfası üzerinden yapılmaktadır. Öğrencilerin web sayfasını  düzenli olarak kontrol etmeleri, güncel bilgi ve belgeleri buradan temin etmeleri gerekmektedir.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2200" dirty="0" smtClean="0"/>
              <a:t> Web sayfasında yer almayan veya yeterince açık olmayan durumlar için web sayfamızda yer alan iletişim bilgilerinden konunuzla ilgili olan kişi/</a:t>
            </a:r>
            <a:r>
              <a:rPr lang="tr-TR" sz="2200" dirty="0" err="1" smtClean="0"/>
              <a:t>lerle</a:t>
            </a:r>
            <a:r>
              <a:rPr lang="tr-TR" sz="2200" dirty="0" smtClean="0"/>
              <a:t> irtibata geçebilir ve sorularınızı yönlendirebilirsiniz.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2200" dirty="0"/>
              <a:t> </a:t>
            </a:r>
            <a:r>
              <a:rPr lang="tr-TR" sz="2200" dirty="0" smtClean="0"/>
              <a:t>Daha kapsamlı bir cevap alabilmeniz ve bilginin kalıcılığı açısından sorularınızı e-posta ile iletmeniz tercih edilmektedir. </a:t>
            </a:r>
          </a:p>
          <a:p>
            <a:pPr algn="just"/>
            <a:r>
              <a:rPr lang="tr-TR" sz="2200" dirty="0" smtClean="0">
                <a:solidFill>
                  <a:srgbClr val="0070C0"/>
                </a:solidFill>
                <a:hlinkClick r:id="rId2"/>
              </a:rPr>
              <a:t>http://www.erasmus.yildiz.edu.tr/</a:t>
            </a:r>
            <a:r>
              <a:rPr lang="tr-TR" sz="2200" dirty="0" smtClean="0">
                <a:solidFill>
                  <a:srgbClr val="0070C0"/>
                </a:solidFill>
              </a:rPr>
              <a:t>  </a:t>
            </a:r>
          </a:p>
          <a:p>
            <a:pPr algn="just"/>
            <a:r>
              <a:rPr lang="tr-TR" sz="2200" b="1" dirty="0" smtClean="0"/>
              <a:t>Erasmus+ Öğrenim faaliyeti</a:t>
            </a:r>
            <a:r>
              <a:rPr lang="tr-TR" sz="2200" b="1" dirty="0"/>
              <a:t>    </a:t>
            </a:r>
            <a:r>
              <a:rPr lang="tr-TR" sz="2200" b="1" dirty="0" smtClean="0"/>
              <a:t> </a:t>
            </a:r>
            <a:r>
              <a:rPr lang="tr-TR" sz="2200" b="1" dirty="0"/>
              <a:t> </a:t>
            </a:r>
            <a:r>
              <a:rPr lang="tr-TR" sz="2200" b="1" dirty="0" smtClean="0"/>
              <a:t>:</a:t>
            </a:r>
            <a:r>
              <a:rPr lang="tr-TR" sz="2200" dirty="0"/>
              <a:t> </a:t>
            </a:r>
            <a:r>
              <a:rPr lang="tr-TR" sz="2200" dirty="0" smtClean="0"/>
              <a:t>erasmus@yildiz.edu.tr</a:t>
            </a:r>
          </a:p>
          <a:p>
            <a:pPr algn="just"/>
            <a:r>
              <a:rPr lang="tr-TR" sz="2200" b="1" dirty="0" smtClean="0"/>
              <a:t>Erasmus+ Staj faaliyeti	          :</a:t>
            </a:r>
            <a:r>
              <a:rPr lang="tr-TR" sz="2200" dirty="0"/>
              <a:t> </a:t>
            </a:r>
            <a:r>
              <a:rPr lang="tr-TR" sz="2200" dirty="0" smtClean="0"/>
              <a:t>erasmus-staj@yildiz.edu.tr</a:t>
            </a:r>
          </a:p>
          <a:p>
            <a:pPr algn="just"/>
            <a:r>
              <a:rPr lang="tr-TR" sz="2200" b="1" dirty="0" smtClean="0"/>
              <a:t>Erasmus+ Hibe </a:t>
            </a:r>
            <a:r>
              <a:rPr lang="tr-TR" sz="2200" b="1" dirty="0"/>
              <a:t>                       </a:t>
            </a:r>
            <a:r>
              <a:rPr lang="tr-TR" sz="2200" b="1" dirty="0" smtClean="0"/>
              <a:t>     :</a:t>
            </a:r>
            <a:r>
              <a:rPr lang="tr-TR" sz="2200" dirty="0"/>
              <a:t> erasmus-hibe@yildiz.edu.tr   </a:t>
            </a:r>
            <a:endParaRPr lang="tr-TR" sz="2200" dirty="0" smtClean="0"/>
          </a:p>
          <a:p>
            <a:endParaRPr lang="tr-TR" dirty="0" smtClean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YTU Erasmus+ Program Birimi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29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70C0"/>
                </a:solidFill>
              </a:rPr>
              <a:t>Katılımınız için teşekkürler.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type="body" idx="1"/>
          </p:nvPr>
        </p:nvSpPr>
        <p:spPr>
          <a:xfrm>
            <a:off x="1097280" y="4667794"/>
            <a:ext cx="10058400" cy="928334"/>
          </a:xfrm>
        </p:spPr>
        <p:txBody>
          <a:bodyPr/>
          <a:lstStyle/>
          <a:p>
            <a:r>
              <a:rPr lang="tr-TR" cap="none" dirty="0" smtClean="0">
                <a:solidFill>
                  <a:srgbClr val="0070C0"/>
                </a:solidFill>
              </a:rPr>
              <a:t>Başarılı bir faaliyet dönemi dileriz</a:t>
            </a:r>
            <a:r>
              <a:rPr lang="tr-TR" dirty="0" smtClean="0">
                <a:solidFill>
                  <a:srgbClr val="0070C0"/>
                </a:solidFill>
              </a:rPr>
              <a:t>.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YTU Erasmus+ Program Birimi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126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7280" y="941440"/>
            <a:ext cx="7411709" cy="744583"/>
          </a:xfrm>
        </p:spPr>
        <p:txBody>
          <a:bodyPr>
            <a:normAutofit/>
          </a:bodyPr>
          <a:lstStyle/>
          <a:p>
            <a:r>
              <a:rPr lang="tr-TR" sz="4400" dirty="0"/>
              <a:t>Faaliyet Ö</a:t>
            </a:r>
            <a:r>
              <a:rPr lang="tr-TR" sz="4400" dirty="0" smtClean="0"/>
              <a:t>ncesi - Gidiş </a:t>
            </a:r>
            <a:r>
              <a:rPr lang="tr-TR" sz="4400" dirty="0"/>
              <a:t>D</a:t>
            </a:r>
            <a:r>
              <a:rPr lang="tr-TR" sz="4400" dirty="0" smtClean="0"/>
              <a:t>osyası</a:t>
            </a:r>
            <a:endParaRPr lang="tr-TR" sz="4400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2"/>
          </p:nvPr>
        </p:nvSpPr>
        <p:spPr>
          <a:xfrm>
            <a:off x="1160416" y="2526550"/>
            <a:ext cx="6043748" cy="3585585"/>
          </a:xfrm>
        </p:spPr>
        <p:txBody>
          <a:bodyPr numCol="2">
            <a:normAutofit fontScale="25000" lnSpcReduction="20000"/>
          </a:bodyPr>
          <a:lstStyle/>
          <a:p>
            <a:pPr marL="0" indent="0">
              <a:buNone/>
            </a:pPr>
            <a:endParaRPr lang="tr-TR" sz="5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tr-TR" sz="6400" dirty="0"/>
              <a:t> Başvuru </a:t>
            </a:r>
            <a:r>
              <a:rPr lang="tr-TR" sz="6400" dirty="0" smtClean="0"/>
              <a:t>Formu 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tr-TR" sz="6400" dirty="0" smtClean="0"/>
              <a:t>Staj Anlaşması                       (Learning </a:t>
            </a:r>
            <a:r>
              <a:rPr lang="tr-TR" sz="6400" dirty="0" err="1" smtClean="0"/>
              <a:t>Agreement</a:t>
            </a:r>
            <a:r>
              <a:rPr lang="tr-TR" sz="6400" dirty="0" smtClean="0"/>
              <a:t>)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tr-TR" sz="6400" dirty="0" smtClean="0"/>
              <a:t>İntibak – A Formu ve Fakülte/Enstitü Yönetim Kurulu Kararı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tr-TR" sz="6400" dirty="0" smtClean="0"/>
              <a:t>Kabul Belgesi                              (</a:t>
            </a:r>
            <a:r>
              <a:rPr lang="tr-TR" sz="6400" dirty="0" err="1" smtClean="0"/>
              <a:t>Letter</a:t>
            </a:r>
            <a:r>
              <a:rPr lang="tr-TR" sz="6400" dirty="0" smtClean="0"/>
              <a:t> of </a:t>
            </a:r>
            <a:r>
              <a:rPr lang="tr-TR" sz="6400" dirty="0" err="1" smtClean="0"/>
              <a:t>Acceptance</a:t>
            </a:r>
            <a:r>
              <a:rPr lang="tr-TR" sz="6400" dirty="0" smtClean="0"/>
              <a:t>) 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tr-TR" sz="6400" dirty="0" smtClean="0"/>
              <a:t>Teyit Belgesi (</a:t>
            </a:r>
            <a:r>
              <a:rPr lang="tr-TR" sz="6400" dirty="0" err="1" smtClean="0"/>
              <a:t>Confirmation</a:t>
            </a:r>
            <a:r>
              <a:rPr lang="tr-TR" sz="6400" dirty="0" smtClean="0"/>
              <a:t> Form)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tr-TR" sz="6400" dirty="0"/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tr-TR" sz="6400" dirty="0" smtClean="0"/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tr-TR" sz="6400" dirty="0"/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tr-TR" sz="6400" dirty="0" smtClean="0"/>
          </a:p>
          <a:p>
            <a:pPr marL="0" indent="0">
              <a:lnSpc>
                <a:spcPct val="100000"/>
              </a:lnSpc>
              <a:buNone/>
            </a:pPr>
            <a:endParaRPr lang="tr-TR" sz="6400" dirty="0" smtClean="0"/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tr-TR" sz="6400" dirty="0" smtClean="0"/>
              <a:t>Vize/Pasaport fotokopisi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tr-TR" sz="6400" dirty="0" smtClean="0"/>
              <a:t>Banka Hesap Cüzdanı Fotokopisi</a:t>
            </a:r>
            <a:endParaRPr lang="tr-TR" sz="6400" dirty="0"/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tr-TR" sz="6400" dirty="0" smtClean="0"/>
              <a:t>Not Dökümü/Transkript 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tr-TR" sz="6400" dirty="0" smtClean="0"/>
              <a:t>Öğrenci Beyannamesi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tr-TR" sz="6400" dirty="0"/>
              <a:t>Sağlık Sigortası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tr-TR" sz="6400" dirty="0" smtClean="0"/>
              <a:t>Vekaletname </a:t>
            </a:r>
            <a:r>
              <a:rPr lang="tr-TR" sz="6400" dirty="0"/>
              <a:t>Fotokopisi </a:t>
            </a:r>
          </a:p>
          <a:p>
            <a:pPr marL="0" indent="0">
              <a:lnSpc>
                <a:spcPct val="100000"/>
              </a:lnSpc>
              <a:buNone/>
            </a:pPr>
            <a:endParaRPr lang="tr-TR" sz="6400" dirty="0" smtClean="0"/>
          </a:p>
          <a:p>
            <a:pPr>
              <a:buFont typeface="Arial" panose="020B0604020202020204" pitchFamily="34" charset="0"/>
              <a:buChar char="•"/>
            </a:pPr>
            <a:endParaRPr lang="tr-TR" sz="6400" dirty="0" smtClean="0"/>
          </a:p>
          <a:p>
            <a:pPr>
              <a:buFont typeface="Arial" panose="020B0604020202020204" pitchFamily="34" charset="0"/>
              <a:buChar char="•"/>
            </a:pPr>
            <a:endParaRPr lang="tr-TR" sz="6400" dirty="0" smtClean="0"/>
          </a:p>
          <a:p>
            <a:pPr>
              <a:buFont typeface="Arial" panose="020B0604020202020204" pitchFamily="34" charset="0"/>
              <a:buChar char="•"/>
            </a:pPr>
            <a:endParaRPr lang="tr-TR" sz="1800" dirty="0" smtClean="0"/>
          </a:p>
          <a:p>
            <a:endParaRPr lang="tr-TR" dirty="0"/>
          </a:p>
        </p:txBody>
      </p:sp>
      <p:sp>
        <p:nvSpPr>
          <p:cNvPr id="7" name="Altbilgi Yer Tutucusu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YTU Erasmus+ Program Birimi</a:t>
            </a:r>
            <a:endParaRPr lang="tr-TR" dirty="0"/>
          </a:p>
        </p:txBody>
      </p:sp>
      <p:sp>
        <p:nvSpPr>
          <p:cNvPr id="14" name="Sağ Ayraç 13"/>
          <p:cNvSpPr/>
          <p:nvPr/>
        </p:nvSpPr>
        <p:spPr>
          <a:xfrm>
            <a:off x="7095306" y="2690642"/>
            <a:ext cx="598715" cy="2772119"/>
          </a:xfrm>
          <a:prstGeom prst="rightBrace">
            <a:avLst>
              <a:gd name="adj1" fmla="val 8333"/>
              <a:gd name="adj2" fmla="val 54013"/>
            </a:avLst>
          </a:prstGeom>
          <a:ln w="76200" cmpd="dbl">
            <a:solidFill>
              <a:srgbClr val="BB9B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Metin kutusu 14"/>
          <p:cNvSpPr txBox="1"/>
          <p:nvPr/>
        </p:nvSpPr>
        <p:spPr>
          <a:xfrm>
            <a:off x="8064136" y="4479060"/>
            <a:ext cx="27519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dirty="0" smtClean="0"/>
              <a:t>Dosya teslimi sonrasında, </a:t>
            </a:r>
          </a:p>
          <a:p>
            <a:pPr algn="ctr"/>
            <a:r>
              <a:rPr lang="tr-TR" sz="1600" b="1" dirty="0" smtClean="0">
                <a:solidFill>
                  <a:srgbClr val="0070C0"/>
                </a:solidFill>
              </a:rPr>
              <a:t>1. HİBE SÖZLEŞMESİ</a:t>
            </a:r>
          </a:p>
          <a:p>
            <a:pPr algn="ctr"/>
            <a:r>
              <a:rPr lang="tr-TR" sz="1600" dirty="0" smtClean="0"/>
              <a:t>(hibeli/</a:t>
            </a:r>
            <a:r>
              <a:rPr lang="tr-TR" sz="1600" dirty="0" err="1" smtClean="0"/>
              <a:t>hibesiz</a:t>
            </a:r>
            <a:r>
              <a:rPr lang="tr-TR" sz="1600" dirty="0" smtClean="0"/>
              <a:t>) hazırlanır.</a:t>
            </a:r>
          </a:p>
          <a:p>
            <a:pPr algn="ctr"/>
            <a:r>
              <a:rPr lang="tr-TR" sz="1600" b="1" dirty="0" smtClean="0">
                <a:solidFill>
                  <a:srgbClr val="0070C0"/>
                </a:solidFill>
              </a:rPr>
              <a:t>2. OLS</a:t>
            </a:r>
            <a:r>
              <a:rPr lang="tr-TR" sz="1600" dirty="0" smtClean="0"/>
              <a:t> tanımlaması yapılır.</a:t>
            </a:r>
            <a:endParaRPr lang="tr-TR" sz="1600" dirty="0"/>
          </a:p>
        </p:txBody>
      </p:sp>
      <p:sp>
        <p:nvSpPr>
          <p:cNvPr id="4" name="Metin kutusu 3"/>
          <p:cNvSpPr txBox="1"/>
          <p:nvPr/>
        </p:nvSpPr>
        <p:spPr>
          <a:xfrm>
            <a:off x="1160416" y="1859848"/>
            <a:ext cx="9065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/>
              <a:t>Giden Öğrenci Denetim Formu – Gidiş  </a:t>
            </a:r>
            <a:r>
              <a:rPr lang="tr-TR" dirty="0"/>
              <a:t>(</a:t>
            </a:r>
            <a:r>
              <a:rPr lang="tr-TR" dirty="0" smtClean="0">
                <a:hlinkClick r:id="rId2"/>
              </a:rPr>
              <a:t>www.erasmus.yildiz.edu.tr</a:t>
            </a:r>
            <a:r>
              <a:rPr lang="tr-TR" dirty="0" smtClean="0"/>
              <a:t> </a:t>
            </a:r>
            <a:r>
              <a:rPr lang="tr-TR" dirty="0"/>
              <a:t>/ </a:t>
            </a:r>
            <a:r>
              <a:rPr lang="tr-TR" dirty="0" smtClean="0"/>
              <a:t>Staj Formlar</a:t>
            </a:r>
            <a:r>
              <a:rPr lang="tr-TR" dirty="0"/>
              <a:t>)</a:t>
            </a:r>
          </a:p>
        </p:txBody>
      </p:sp>
      <p:sp>
        <p:nvSpPr>
          <p:cNvPr id="8" name="Metin kutusu 7"/>
          <p:cNvSpPr txBox="1"/>
          <p:nvPr/>
        </p:nvSpPr>
        <p:spPr>
          <a:xfrm>
            <a:off x="8064136" y="2763422"/>
            <a:ext cx="27519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dirty="0" smtClean="0"/>
              <a:t>Dosya teslimi, yurt dışına çıkılmadan önce şahsen ya da noter </a:t>
            </a:r>
            <a:r>
              <a:rPr lang="tr-TR" sz="1600" dirty="0"/>
              <a:t>o</a:t>
            </a:r>
            <a:r>
              <a:rPr lang="tr-TR" sz="1600" dirty="0" smtClean="0"/>
              <a:t>naylı vekil aracılığıyla yapılmalıdır.</a:t>
            </a:r>
            <a:endParaRPr lang="tr-TR" sz="1600" dirty="0"/>
          </a:p>
        </p:txBody>
      </p:sp>
      <p:sp>
        <p:nvSpPr>
          <p:cNvPr id="5" name="Dikdörtgen 4"/>
          <p:cNvSpPr/>
          <p:nvPr/>
        </p:nvSpPr>
        <p:spPr>
          <a:xfrm>
            <a:off x="8183879" y="2690642"/>
            <a:ext cx="2512424" cy="12253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ikdörtgen 9"/>
          <p:cNvSpPr/>
          <p:nvPr/>
        </p:nvSpPr>
        <p:spPr>
          <a:xfrm>
            <a:off x="8183879" y="4405010"/>
            <a:ext cx="2512424" cy="12253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43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7280" y="877184"/>
            <a:ext cx="7411709" cy="744583"/>
          </a:xfrm>
        </p:spPr>
        <p:txBody>
          <a:bodyPr>
            <a:normAutofit/>
          </a:bodyPr>
          <a:lstStyle/>
          <a:p>
            <a:r>
              <a:rPr lang="tr-TR" sz="4400" dirty="0"/>
              <a:t>Faaliyet Ö</a:t>
            </a:r>
            <a:r>
              <a:rPr lang="tr-TR" sz="4400" dirty="0" smtClean="0"/>
              <a:t>ncesi - Gidiş </a:t>
            </a:r>
            <a:r>
              <a:rPr lang="tr-TR" sz="4400" dirty="0"/>
              <a:t>D</a:t>
            </a:r>
            <a:r>
              <a:rPr lang="tr-TR" sz="4400" dirty="0" smtClean="0"/>
              <a:t>osyası</a:t>
            </a:r>
            <a:endParaRPr lang="tr-TR" sz="4400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2"/>
          </p:nvPr>
        </p:nvSpPr>
        <p:spPr>
          <a:xfrm>
            <a:off x="1098867" y="1976846"/>
            <a:ext cx="10023566" cy="3866605"/>
          </a:xfrm>
        </p:spPr>
        <p:txBody>
          <a:bodyPr>
            <a:normAutofit/>
          </a:bodyPr>
          <a:lstStyle/>
          <a:p>
            <a:r>
              <a:rPr lang="tr-TR" b="1" dirty="0" smtClean="0"/>
              <a:t>Staj Anlaşması </a:t>
            </a:r>
            <a:r>
              <a:rPr lang="tr-TR" b="1" dirty="0"/>
              <a:t>(Learning </a:t>
            </a:r>
            <a:r>
              <a:rPr lang="tr-TR" b="1" dirty="0" err="1" smtClean="0"/>
              <a:t>Agreement</a:t>
            </a:r>
            <a:r>
              <a:rPr lang="tr-TR" b="1" dirty="0" smtClean="0"/>
              <a:t>/LA)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 err="1">
                <a:solidFill>
                  <a:srgbClr val="FF0000"/>
                </a:solidFill>
              </a:rPr>
              <a:t>Before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the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smtClean="0">
                <a:solidFill>
                  <a:srgbClr val="FF0000"/>
                </a:solidFill>
              </a:rPr>
              <a:t>Mobility </a:t>
            </a:r>
            <a:r>
              <a:rPr lang="tr-TR" dirty="0"/>
              <a:t>kısmı doldurulmalı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 smtClean="0"/>
              <a:t>Tablo A -&gt; Staj Programı (Haftalık çalışma planı, izleme &amp; değerlendirme şeması vb.)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 smtClean="0"/>
              <a:t>Tablo B -&gt; YTÜ’nün Katılımcıya Taahhütleri (Staj tanınması ve sigorta konusunda)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 smtClean="0"/>
              <a:t>Tablo C -&gt; Staj Yapılan Kurumun Katılımcıya Taahhütleri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 smtClean="0"/>
              <a:t>İmzalar/Mühürler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tr-TR" sz="2000" dirty="0" smtClean="0"/>
              <a:t>Ö</a:t>
            </a:r>
            <a:r>
              <a:rPr lang="tr-TR" sz="1800" dirty="0" smtClean="0"/>
              <a:t>ğrenci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tr-TR" sz="1800" dirty="0"/>
              <a:t>YTÜ’deki bölüm ve kurum </a:t>
            </a:r>
            <a:r>
              <a:rPr lang="tr-TR" sz="1800" dirty="0" smtClean="0"/>
              <a:t>koordinatörü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tr-TR" sz="1800" dirty="0" smtClean="0"/>
              <a:t>Misafir olunacak kurumdaki bölüm ve kurum koordinatörü</a:t>
            </a:r>
          </a:p>
          <a:p>
            <a:endParaRPr lang="tr-TR" dirty="0"/>
          </a:p>
        </p:txBody>
      </p:sp>
      <p:sp>
        <p:nvSpPr>
          <p:cNvPr id="7" name="Altbilgi Yer Tutucusu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YTU Erasmus+ Program Birimi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5485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7279" y="1018903"/>
            <a:ext cx="7411709" cy="744583"/>
          </a:xfrm>
        </p:spPr>
        <p:txBody>
          <a:bodyPr>
            <a:normAutofit/>
          </a:bodyPr>
          <a:lstStyle/>
          <a:p>
            <a:r>
              <a:rPr lang="tr-TR" sz="4400" dirty="0"/>
              <a:t>Faaliyet Ö</a:t>
            </a:r>
            <a:r>
              <a:rPr lang="tr-TR" sz="4400" dirty="0" smtClean="0"/>
              <a:t>ncesi - Gidiş </a:t>
            </a:r>
            <a:r>
              <a:rPr lang="tr-TR" sz="4400" dirty="0"/>
              <a:t>D</a:t>
            </a:r>
            <a:r>
              <a:rPr lang="tr-TR" sz="4400" dirty="0" smtClean="0"/>
              <a:t>osyası</a:t>
            </a:r>
            <a:endParaRPr lang="tr-TR" sz="4400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2"/>
          </p:nvPr>
        </p:nvSpPr>
        <p:spPr>
          <a:xfrm>
            <a:off x="1097280" y="1977480"/>
            <a:ext cx="9501051" cy="4242184"/>
          </a:xfr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tr-TR" sz="1800" b="1" dirty="0" smtClean="0"/>
              <a:t>İntibak </a:t>
            </a:r>
            <a:r>
              <a:rPr lang="tr-TR" sz="1800" b="1" dirty="0"/>
              <a:t>– A Formu ve </a:t>
            </a:r>
            <a:r>
              <a:rPr lang="tr-TR" sz="1800" b="1" dirty="0" smtClean="0"/>
              <a:t>Fakülte </a:t>
            </a:r>
            <a:r>
              <a:rPr lang="tr-TR" sz="1800" b="1" dirty="0"/>
              <a:t>Yönetim Kurulu Kararı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1600" dirty="0" smtClean="0"/>
              <a:t> Erasmus+ stajının YTÜ’de intibak edilmesini sağlayan form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1600" dirty="0" err="1" smtClean="0"/>
              <a:t>LA’deki</a:t>
            </a:r>
            <a:r>
              <a:rPr lang="tr-TR" sz="1600" dirty="0" smtClean="0"/>
              <a:t> staj bilgileri İntibak Formuna aynen yazılmalı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1600" dirty="0" smtClean="0"/>
              <a:t>Form bölüm koordinatörü, bölüm staj komisyonu ve bölüm başkanı tarafından imzalanmalı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1600" dirty="0" smtClean="0"/>
              <a:t>Form, Fakülte Yönetim Kurulu Kararı (FYKK) ile </a:t>
            </a:r>
            <a:r>
              <a:rPr lang="tr-TR" sz="1600" u="sng" dirty="0" smtClean="0"/>
              <a:t>bölüm tarafından</a:t>
            </a:r>
            <a:r>
              <a:rPr lang="tr-TR" sz="1600" dirty="0" smtClean="0"/>
              <a:t> Erasmus+ Program Birimine iletilmeli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1600" dirty="0" smtClean="0"/>
              <a:t>Form ve FYKK, </a:t>
            </a:r>
            <a:r>
              <a:rPr lang="tr-TR" sz="1600" dirty="0"/>
              <a:t>Erasmus+ Program </a:t>
            </a:r>
            <a:r>
              <a:rPr lang="tr-TR" sz="1600" dirty="0" smtClean="0"/>
              <a:t>Birimine ulaştıktan </a:t>
            </a:r>
            <a:r>
              <a:rPr lang="tr-TR" sz="1600" u="sng" dirty="0" smtClean="0"/>
              <a:t>sonra </a:t>
            </a:r>
            <a:r>
              <a:rPr lang="tr-TR" sz="1600" dirty="0" smtClean="0"/>
              <a:t>öğrenci, dosyasını teslim edebilir</a:t>
            </a:r>
          </a:p>
          <a:p>
            <a:pPr marL="0" indent="0">
              <a:buNone/>
            </a:pPr>
            <a:endParaRPr lang="tr-TR" sz="1600" dirty="0" smtClean="0"/>
          </a:p>
          <a:p>
            <a:pPr>
              <a:buFont typeface="Arial" panose="020B0604020202020204" pitchFamily="34" charset="0"/>
              <a:buChar char="•"/>
            </a:pPr>
            <a:endParaRPr lang="tr-TR" sz="1600" dirty="0" smtClean="0"/>
          </a:p>
          <a:p>
            <a:pPr marL="0" indent="0">
              <a:buNone/>
            </a:pPr>
            <a:r>
              <a:rPr lang="tr-TR" sz="1800" dirty="0" smtClean="0"/>
              <a:t>                        </a:t>
            </a:r>
            <a:r>
              <a:rPr lang="tr-TR" sz="2800" dirty="0" smtClean="0"/>
              <a:t>  </a:t>
            </a:r>
            <a:r>
              <a:rPr lang="en-US" sz="4000" dirty="0" smtClean="0"/>
              <a:t>≈</a:t>
            </a:r>
            <a:endParaRPr lang="tr-TR" sz="1800" dirty="0" smtClean="0"/>
          </a:p>
        </p:txBody>
      </p:sp>
      <p:sp>
        <p:nvSpPr>
          <p:cNvPr id="7" name="Altbilgi Yer Tutucusu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YTU Erasmus+ Program Birimi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392826" y="4442789"/>
            <a:ext cx="995555" cy="96074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200" dirty="0" smtClean="0"/>
              <a:t>Learning </a:t>
            </a:r>
            <a:r>
              <a:rPr lang="tr-TR" sz="1200" dirty="0" err="1" smtClean="0"/>
              <a:t>Agreement</a:t>
            </a:r>
            <a:endParaRPr lang="en-US" sz="1200" dirty="0"/>
          </a:p>
        </p:txBody>
      </p:sp>
      <p:sp>
        <p:nvSpPr>
          <p:cNvPr id="9" name="Dikdörtgen 8"/>
          <p:cNvSpPr/>
          <p:nvPr/>
        </p:nvSpPr>
        <p:spPr>
          <a:xfrm>
            <a:off x="2815719" y="4442789"/>
            <a:ext cx="994382" cy="96074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200" dirty="0" smtClean="0"/>
              <a:t>İntibak-A</a:t>
            </a:r>
            <a:endParaRPr lang="en-US" sz="1200" dirty="0"/>
          </a:p>
        </p:txBody>
      </p:sp>
      <p:sp>
        <p:nvSpPr>
          <p:cNvPr id="10" name="Sağ Ok 9"/>
          <p:cNvSpPr/>
          <p:nvPr/>
        </p:nvSpPr>
        <p:spPr>
          <a:xfrm>
            <a:off x="3925444" y="4191041"/>
            <a:ext cx="798437" cy="1419496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 smtClean="0">
                <a:solidFill>
                  <a:schemeClr val="tx1"/>
                </a:solidFill>
              </a:rPr>
              <a:t>Bölüm onayı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7" name="Dikdörtgen 16"/>
          <p:cNvSpPr/>
          <p:nvPr/>
        </p:nvSpPr>
        <p:spPr>
          <a:xfrm>
            <a:off x="4803134" y="4442789"/>
            <a:ext cx="962094" cy="96074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200" dirty="0" smtClean="0"/>
              <a:t>İntibak-A</a:t>
            </a:r>
            <a:endParaRPr lang="en-US" sz="1200" dirty="0"/>
          </a:p>
        </p:txBody>
      </p:sp>
      <p:sp>
        <p:nvSpPr>
          <p:cNvPr id="18" name="Dikdörtgen 17"/>
          <p:cNvSpPr/>
          <p:nvPr/>
        </p:nvSpPr>
        <p:spPr>
          <a:xfrm>
            <a:off x="5754597" y="4442789"/>
            <a:ext cx="985889" cy="96074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200" dirty="0" smtClean="0"/>
              <a:t>FYKK</a:t>
            </a:r>
            <a:endParaRPr lang="en-US" sz="1200" dirty="0"/>
          </a:p>
        </p:txBody>
      </p:sp>
      <p:sp>
        <p:nvSpPr>
          <p:cNvPr id="23" name="Sağ Ok 22"/>
          <p:cNvSpPr/>
          <p:nvPr/>
        </p:nvSpPr>
        <p:spPr>
          <a:xfrm>
            <a:off x="6845719" y="4832010"/>
            <a:ext cx="438982" cy="216824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4" name="Metin kutusu 23"/>
          <p:cNvSpPr txBox="1"/>
          <p:nvPr/>
        </p:nvSpPr>
        <p:spPr>
          <a:xfrm>
            <a:off x="7303156" y="4346790"/>
            <a:ext cx="105952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</a:rPr>
              <a:t>E+</a:t>
            </a:r>
            <a:endParaRPr lang="tr-TR" sz="48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26" name="Artı 25"/>
          <p:cNvSpPr/>
          <p:nvPr/>
        </p:nvSpPr>
        <p:spPr>
          <a:xfrm>
            <a:off x="5640316" y="4752743"/>
            <a:ext cx="286975" cy="296091"/>
          </a:xfrm>
          <a:prstGeom prst="mathPlu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Patlama 1 29"/>
          <p:cNvSpPr/>
          <p:nvPr/>
        </p:nvSpPr>
        <p:spPr>
          <a:xfrm>
            <a:off x="8832275" y="3653521"/>
            <a:ext cx="2185850" cy="2494533"/>
          </a:xfrm>
          <a:prstGeom prst="irregularSeal1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Metin kutusu 30"/>
          <p:cNvSpPr txBox="1"/>
          <p:nvPr/>
        </p:nvSpPr>
        <p:spPr>
          <a:xfrm>
            <a:off x="9021047" y="4639177"/>
            <a:ext cx="1759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dirty="0" smtClean="0">
                <a:solidFill>
                  <a:srgbClr val="FF0000"/>
                </a:solidFill>
              </a:rPr>
              <a:t>Öğrenci, dosyasını teslim edebilir.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32" name="Çentikli Sağ Ok 31"/>
          <p:cNvSpPr/>
          <p:nvPr/>
        </p:nvSpPr>
        <p:spPr>
          <a:xfrm>
            <a:off x="8372092" y="4832010"/>
            <a:ext cx="467105" cy="229183"/>
          </a:xfrm>
          <a:prstGeom prst="notched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40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400" dirty="0"/>
              <a:t>Faaliyet </a:t>
            </a:r>
            <a:r>
              <a:rPr lang="tr-TR" sz="4400" dirty="0" smtClean="0"/>
              <a:t>öncesi - OLS</a:t>
            </a:r>
            <a:endParaRPr lang="tr-TR" sz="4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2316481"/>
            <a:ext cx="9326880" cy="3352799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tr-TR" sz="2400" b="1" dirty="0" smtClean="0">
                <a:solidFill>
                  <a:srgbClr val="0070C0"/>
                </a:solidFill>
              </a:rPr>
              <a:t> OLS : Online </a:t>
            </a:r>
            <a:r>
              <a:rPr lang="tr-TR" sz="2400" b="1" dirty="0" err="1" smtClean="0">
                <a:solidFill>
                  <a:srgbClr val="0070C0"/>
                </a:solidFill>
              </a:rPr>
              <a:t>Linguistic</a:t>
            </a:r>
            <a:r>
              <a:rPr lang="tr-TR" sz="2400" b="1" dirty="0" smtClean="0">
                <a:solidFill>
                  <a:srgbClr val="0070C0"/>
                </a:solidFill>
              </a:rPr>
              <a:t> </a:t>
            </a:r>
            <a:r>
              <a:rPr lang="tr-TR" sz="2400" b="1" dirty="0" err="1" smtClean="0">
                <a:solidFill>
                  <a:srgbClr val="0070C0"/>
                </a:solidFill>
              </a:rPr>
              <a:t>Support</a:t>
            </a:r>
            <a:r>
              <a:rPr lang="tr-TR" sz="2400" b="1" dirty="0" smtClean="0">
                <a:solidFill>
                  <a:srgbClr val="0070C0"/>
                </a:solidFill>
              </a:rPr>
              <a:t> / Çevrimiçi Dil Desteği</a:t>
            </a:r>
            <a:endParaRPr lang="tr-TR" sz="2400" b="1" dirty="0">
              <a:solidFill>
                <a:srgbClr val="0070C0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dirty="0"/>
              <a:t> </a:t>
            </a:r>
            <a:r>
              <a:rPr lang="tr-TR" dirty="0" smtClean="0"/>
              <a:t>Avrupa </a:t>
            </a:r>
            <a:r>
              <a:rPr lang="tr-TR" dirty="0"/>
              <a:t>Komisyonu tarafından öğrenci hareketliliği faaliyetlerinden yararlanacak öğrenciler için sunulan ücretsiz ve çevrimiçi bir dil desteğidir</a:t>
            </a:r>
            <a:r>
              <a:rPr lang="tr-TR" dirty="0" smtClean="0"/>
              <a:t>.</a:t>
            </a:r>
            <a:endParaRPr lang="tr-TR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tr-TR" dirty="0" smtClean="0"/>
              <a:t> </a:t>
            </a:r>
            <a:r>
              <a:rPr lang="tr-TR" dirty="0"/>
              <a:t>Sistemin temel amacı, Erasmus+ programının, yararlanıcıların dil seviyelerine sağladığı katkıyı ölçmektir</a:t>
            </a:r>
            <a:r>
              <a:rPr lang="tr-TR" dirty="0" smtClean="0"/>
              <a:t>.</a:t>
            </a:r>
            <a:endParaRPr lang="tr-TR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tr-TR" dirty="0" smtClean="0"/>
              <a:t> </a:t>
            </a:r>
            <a:r>
              <a:rPr lang="tr-TR" dirty="0"/>
              <a:t>Sistem iki bölümden oluşur: 	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tr-TR" sz="1600" u="sng" dirty="0" smtClean="0"/>
              <a:t>Zorunlu</a:t>
            </a:r>
            <a:r>
              <a:rPr lang="tr-TR" sz="1600" dirty="0" smtClean="0"/>
              <a:t> </a:t>
            </a:r>
            <a:r>
              <a:rPr lang="tr-TR" sz="1600" dirty="0"/>
              <a:t>seviye belirleme sınavları (gitmeden önce ve döndükten </a:t>
            </a:r>
            <a:r>
              <a:rPr lang="tr-TR" sz="1600" dirty="0" smtClean="0"/>
              <a:t>sonra: toplam 2 sınav)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tr-TR" sz="1600" u="sng" dirty="0" smtClean="0"/>
              <a:t>İsteğe </a:t>
            </a:r>
            <a:r>
              <a:rPr lang="tr-TR" sz="1600" u="sng" dirty="0"/>
              <a:t>bağlı</a:t>
            </a:r>
            <a:r>
              <a:rPr lang="tr-TR" sz="1600" dirty="0"/>
              <a:t> dil kursu (</a:t>
            </a:r>
            <a:r>
              <a:rPr lang="tr-TR" sz="1600" dirty="0" smtClean="0"/>
              <a:t>faaliyet </a:t>
            </a:r>
            <a:r>
              <a:rPr lang="tr-TR" sz="1600" dirty="0"/>
              <a:t>boyunca)</a:t>
            </a:r>
          </a:p>
          <a:p>
            <a:pPr marL="0" indent="0">
              <a:buNone/>
            </a:pPr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YTU Erasmus+ Program Birimi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244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01782" y="503141"/>
            <a:ext cx="10136777" cy="936171"/>
          </a:xfrm>
        </p:spPr>
        <p:txBody>
          <a:bodyPr>
            <a:normAutofit/>
          </a:bodyPr>
          <a:lstStyle/>
          <a:p>
            <a:r>
              <a:rPr lang="tr-TR" sz="4400" dirty="0"/>
              <a:t>Faaliyet öncesi </a:t>
            </a:r>
            <a:r>
              <a:rPr lang="tr-TR" sz="4400" dirty="0" smtClean="0"/>
              <a:t>- Hibe</a:t>
            </a:r>
            <a:endParaRPr lang="tr-TR" sz="4400" dirty="0"/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299108"/>
              </p:ext>
            </p:extLst>
          </p:nvPr>
        </p:nvGraphicFramePr>
        <p:xfrm>
          <a:off x="1201782" y="2011680"/>
          <a:ext cx="9579429" cy="3527393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6659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933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200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959169">
                <a:tc>
                  <a:txBody>
                    <a:bodyPr/>
                    <a:lstStyle/>
                    <a:p>
                      <a:pPr algn="ctr"/>
                      <a:endParaRPr lang="tr-TR" dirty="0" smtClean="0"/>
                    </a:p>
                    <a:p>
                      <a:pPr algn="ctr"/>
                      <a:r>
                        <a:rPr lang="en-US" dirty="0" err="1" smtClean="0"/>
                        <a:t>Ülke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Grupları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 smtClean="0"/>
                    </a:p>
                    <a:p>
                      <a:pPr algn="ctr"/>
                      <a:r>
                        <a:rPr lang="en-US" dirty="0" err="1" smtClean="0"/>
                        <a:t>Hareketlilikte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Misafir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Olunan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Ülkeler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Aylık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Hibe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Öğrenim</a:t>
                      </a:r>
                      <a:r>
                        <a:rPr lang="en-US" dirty="0" smtClean="0"/>
                        <a:t> (Avro)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84112">
                <a:tc>
                  <a:txBody>
                    <a:bodyPr/>
                    <a:lstStyle/>
                    <a:p>
                      <a:r>
                        <a:rPr lang="nn-NO" dirty="0" smtClean="0"/>
                        <a:t>1. ve 2. Grup Program Ülkeleri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Birleşik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Krallık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Danimarka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Finlandiya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İrlanda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İsveç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İzlanda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Lihtenştayn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Lüksemburg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Norveç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Almanya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Avusturya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Belçika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Fransa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Güney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Kıbrıs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Hollanda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İspanya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İtalya</a:t>
                      </a:r>
                      <a:r>
                        <a:rPr lang="en-US" dirty="0" smtClean="0"/>
                        <a:t>, Malta, </a:t>
                      </a:r>
                      <a:r>
                        <a:rPr lang="en-US" dirty="0" err="1" smtClean="0"/>
                        <a:t>Portekiz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Yunanistan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600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84112">
                <a:tc>
                  <a:txBody>
                    <a:bodyPr/>
                    <a:lstStyle/>
                    <a:p>
                      <a:r>
                        <a:rPr lang="en-US" dirty="0" smtClean="0"/>
                        <a:t>3. </a:t>
                      </a:r>
                      <a:r>
                        <a:rPr lang="en-US" dirty="0" err="1" smtClean="0"/>
                        <a:t>Grup</a:t>
                      </a:r>
                      <a:r>
                        <a:rPr lang="en-US" dirty="0" smtClean="0"/>
                        <a:t> Program </a:t>
                      </a:r>
                      <a:r>
                        <a:rPr lang="en-US" dirty="0" err="1" smtClean="0"/>
                        <a:t>Ülkeleri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Bulgaristan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Çek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Cumhuriyeti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Estonya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Hırvatistan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Letonya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Litvanya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Macaristan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Makedonya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Polonya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Romanya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Slovakya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Slovenya</a:t>
                      </a:r>
                      <a:r>
                        <a:rPr lang="en-US" dirty="0" smtClean="0"/>
                        <a:t>, Türkiye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YTU Erasmus+ Program Birimi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953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YTU Erasmus+ Program Birimi</a:t>
            </a:r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4484881" y="2016425"/>
            <a:ext cx="692334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8000" dirty="0" smtClean="0">
                <a:solidFill>
                  <a:srgbClr val="0070C0"/>
                </a:solidFill>
              </a:rPr>
              <a:t>FAALİYET </a:t>
            </a:r>
          </a:p>
          <a:p>
            <a:pPr algn="just"/>
            <a:r>
              <a:rPr lang="tr-TR" sz="8000" dirty="0" smtClean="0">
                <a:solidFill>
                  <a:srgbClr val="0070C0"/>
                </a:solidFill>
              </a:rPr>
              <a:t>BOYUNCA</a:t>
            </a:r>
            <a:endParaRPr lang="tr-TR" sz="8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61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58537" y="687977"/>
            <a:ext cx="8490857" cy="696685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>	</a:t>
            </a:r>
            <a:br>
              <a:rPr lang="tr-TR" dirty="0"/>
            </a:b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1175658" y="2320127"/>
            <a:ext cx="9637485" cy="3730171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tr-TR" dirty="0" smtClean="0"/>
              <a:t>Learning </a:t>
            </a:r>
            <a:r>
              <a:rPr lang="tr-TR" dirty="0" err="1" smtClean="0"/>
              <a:t>Agreement</a:t>
            </a:r>
            <a:r>
              <a:rPr lang="tr-TR" dirty="0" smtClean="0"/>
              <a:t> – </a:t>
            </a:r>
            <a:r>
              <a:rPr lang="tr-TR" dirty="0" err="1" smtClean="0">
                <a:solidFill>
                  <a:srgbClr val="FF0000"/>
                </a:solidFill>
              </a:rPr>
              <a:t>During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the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Mobility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 smtClean="0">
                <a:solidFill>
                  <a:schemeClr val="tx1"/>
                </a:solidFill>
              </a:rPr>
              <a:t>Staj tarihlerinde, </a:t>
            </a:r>
            <a:r>
              <a:rPr lang="tr-TR" dirty="0" err="1" smtClean="0">
                <a:solidFill>
                  <a:schemeClr val="tx1"/>
                </a:solidFill>
              </a:rPr>
              <a:t>mentörde</a:t>
            </a:r>
            <a:r>
              <a:rPr lang="tr-TR" dirty="0" smtClean="0">
                <a:solidFill>
                  <a:schemeClr val="tx1"/>
                </a:solidFill>
              </a:rPr>
              <a:t> ya da staj programında değişiklik olması durumunda hazırlanır.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 smtClean="0"/>
              <a:t>İmzalar/Mühürler</a:t>
            </a:r>
            <a:endParaRPr lang="tr-TR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tr-TR" sz="1800" dirty="0"/>
              <a:t>Öğrenci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tr-TR" sz="1800" dirty="0"/>
              <a:t>Misafir olunan kurumdaki bölüm ve kurum koordinatörü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tr-TR" sz="1800" dirty="0"/>
              <a:t>YTÜ’deki bölüm ve kurum </a:t>
            </a:r>
            <a:r>
              <a:rPr lang="tr-TR" sz="1800" dirty="0" smtClean="0"/>
              <a:t>koordinatörü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 smtClean="0"/>
              <a:t>İmzalı belge, YTU Erasmus+ Birimine, belirtilen </a:t>
            </a:r>
            <a:r>
              <a:rPr lang="tr-TR" dirty="0" smtClean="0">
                <a:solidFill>
                  <a:srgbClr val="FF0000"/>
                </a:solidFill>
              </a:rPr>
              <a:t>son tarihe </a:t>
            </a:r>
            <a:r>
              <a:rPr lang="tr-TR" dirty="0" smtClean="0"/>
              <a:t>kadar iletilmeli. </a:t>
            </a: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endParaRPr lang="tr-TR" sz="1600" dirty="0">
              <a:solidFill>
                <a:srgbClr val="FF0000"/>
              </a:solidFill>
            </a:endParaRPr>
          </a:p>
          <a:p>
            <a:endParaRPr lang="tr-TR" sz="1600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YTU Erasmus+ Program Birimi</a:t>
            </a:r>
            <a:endParaRPr lang="tr-TR"/>
          </a:p>
        </p:txBody>
      </p:sp>
      <p:sp>
        <p:nvSpPr>
          <p:cNvPr id="6" name="Dikdörtgen 5"/>
          <p:cNvSpPr/>
          <p:nvPr/>
        </p:nvSpPr>
        <p:spPr>
          <a:xfrm>
            <a:off x="1036320" y="935132"/>
            <a:ext cx="101193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4000" dirty="0"/>
              <a:t>Faaliyet </a:t>
            </a:r>
            <a:r>
              <a:rPr lang="tr-TR" sz="4000" dirty="0" smtClean="0"/>
              <a:t>boyunca - Değişiklik </a:t>
            </a:r>
            <a:endParaRPr lang="tr-TR" sz="4000" dirty="0"/>
          </a:p>
          <a:p>
            <a:r>
              <a:rPr lang="tr-TR" sz="4400" dirty="0" smtClean="0"/>
              <a:t>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7680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58537" y="687977"/>
            <a:ext cx="8490857" cy="696685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>	</a:t>
            </a:r>
            <a:br>
              <a:rPr lang="tr-TR" dirty="0"/>
            </a:b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1036320" y="2368731"/>
            <a:ext cx="10119361" cy="328313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tr-TR" dirty="0" smtClean="0"/>
              <a:t>Staj yapılan kurum ve YTÜ’nün onayı ile staj faaliyeti uzatılabilir.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 smtClean="0"/>
              <a:t>Bu durumda, öğrencinin Erasmus+ Program Birimi ile iletişime geçmesi ve gerekli işlemler/belgeler için bilgi alması gerekmektedir. (LA, intibak, hibe sözleşmesi)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 smtClean="0"/>
              <a:t>Öğrenciler uzatma yaptıkları dönem için hibe alamazlar.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 smtClean="0"/>
              <a:t>Faaliyet süresi ile ilgili değişikliklerde, gidilen ülkenin </a:t>
            </a:r>
            <a:r>
              <a:rPr lang="tr-TR" dirty="0" smtClean="0">
                <a:solidFill>
                  <a:srgbClr val="FF0000"/>
                </a:solidFill>
              </a:rPr>
              <a:t>ikamet</a:t>
            </a:r>
            <a:r>
              <a:rPr lang="tr-TR" dirty="0" smtClean="0"/>
              <a:t> ile ilgili yasal prosedürü izlenmelidir. </a:t>
            </a:r>
            <a:endParaRPr lang="tr-TR" dirty="0"/>
          </a:p>
          <a:p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YTU Erasmus+ Program Birimi</a:t>
            </a:r>
            <a:endParaRPr lang="tr-TR"/>
          </a:p>
        </p:txBody>
      </p:sp>
      <p:sp>
        <p:nvSpPr>
          <p:cNvPr id="6" name="Dikdörtgen 5"/>
          <p:cNvSpPr/>
          <p:nvPr/>
        </p:nvSpPr>
        <p:spPr>
          <a:xfrm>
            <a:off x="1036319" y="935132"/>
            <a:ext cx="986681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4000" dirty="0"/>
              <a:t>Faaliyet boyunca – Uzatma </a:t>
            </a:r>
            <a:r>
              <a:rPr lang="tr-TR" sz="2400" dirty="0"/>
              <a:t>(</a:t>
            </a:r>
            <a:r>
              <a:rPr lang="tr-TR" sz="2400" dirty="0" err="1"/>
              <a:t>Extension</a:t>
            </a:r>
            <a:r>
              <a:rPr lang="tr-TR" sz="2400" dirty="0"/>
              <a:t> of Erasmus+ </a:t>
            </a:r>
            <a:r>
              <a:rPr lang="tr-TR" sz="2400" dirty="0" err="1"/>
              <a:t>Period</a:t>
            </a:r>
            <a:r>
              <a:rPr lang="tr-TR" sz="2400" dirty="0"/>
              <a:t>)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2016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çmişe bakış">
  <a:themeElements>
    <a:clrScheme name="Özel 5">
      <a:dk1>
        <a:srgbClr val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0070C0"/>
      </a:hlink>
      <a:folHlink>
        <a:srgbClr val="B26B02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1889</TotalTime>
  <Words>866</Words>
  <Application>Microsoft Office PowerPoint</Application>
  <PresentationFormat>Özel</PresentationFormat>
  <Paragraphs>145</Paragraphs>
  <Slides>15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Geçmişe bakış</vt:lpstr>
      <vt:lpstr>ERASMUS+ ÖĞRENCİ HAREKETLİLİĞİ Staj Faaliyeti Oryantasyon Sunumu 02 Nisan 2019</vt:lpstr>
      <vt:lpstr>Faaliyet Öncesi - Gidiş Dosyası</vt:lpstr>
      <vt:lpstr>Faaliyet Öncesi - Gidiş Dosyası</vt:lpstr>
      <vt:lpstr>Faaliyet Öncesi - Gidiş Dosyası</vt:lpstr>
      <vt:lpstr>Faaliyet öncesi - OLS</vt:lpstr>
      <vt:lpstr>Faaliyet öncesi - Hibe</vt:lpstr>
      <vt:lpstr>PowerPoint Sunusu</vt:lpstr>
      <vt:lpstr>                                </vt:lpstr>
      <vt:lpstr>                                </vt:lpstr>
      <vt:lpstr>PowerPoint Sunusu</vt:lpstr>
      <vt:lpstr>Faaliyet sonrası - Belgeler </vt:lpstr>
      <vt:lpstr>Faaliyet sonrası - Belgeler </vt:lpstr>
      <vt:lpstr>Faaliyet sonrası - Belgeler </vt:lpstr>
      <vt:lpstr>Web sayfası, İletişim, Duyurular</vt:lpstr>
      <vt:lpstr>Katılımınız için teşekkürler.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ERASMUS+ ÖĞRENCİ HAREKETLİLİĞİ Öğrenim Faaliyeti Oryantasyon Sunusu 23 Mart 2018</dc:title>
  <dc:creator>Asena</dc:creator>
  <cp:lastModifiedBy>Windows Kullanıcısı</cp:lastModifiedBy>
  <cp:revision>165</cp:revision>
  <dcterms:created xsi:type="dcterms:W3CDTF">2016-03-04T06:58:02Z</dcterms:created>
  <dcterms:modified xsi:type="dcterms:W3CDTF">2019-04-02T09:22:51Z</dcterms:modified>
</cp:coreProperties>
</file>